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1" r:id="rId4"/>
    <p:sldId id="273" r:id="rId5"/>
    <p:sldId id="258" r:id="rId6"/>
    <p:sldId id="260" r:id="rId7"/>
    <p:sldId id="263" r:id="rId8"/>
    <p:sldId id="287" r:id="rId9"/>
    <p:sldId id="288" r:id="rId10"/>
    <p:sldId id="275" r:id="rId11"/>
    <p:sldId id="276" r:id="rId12"/>
    <p:sldId id="277" r:id="rId13"/>
    <p:sldId id="278" r:id="rId14"/>
    <p:sldId id="279" r:id="rId15"/>
    <p:sldId id="281" r:id="rId16"/>
    <p:sldId id="280" r:id="rId17"/>
    <p:sldId id="282" r:id="rId18"/>
    <p:sldId id="283" r:id="rId19"/>
    <p:sldId id="284" r:id="rId20"/>
    <p:sldId id="285" r:id="rId21"/>
    <p:sldId id="286" r:id="rId22"/>
    <p:sldId id="266" r:id="rId23"/>
    <p:sldId id="274" r:id="rId24"/>
    <p:sldId id="269" r:id="rId25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-540" y="-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339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94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917977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7614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1601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376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1351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851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4229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224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906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510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523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609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5908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7914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40EBB-8514-4A97-BD90-9268EF362F61}" type="datetimeFigureOut">
              <a:rPr lang="pt-BR" smtClean="0"/>
              <a:t>25/06/2015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DA368D-7409-45A1-B631-275F366340B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6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pt.wikipedia.org/wiki/Empirismo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ntoniomiranda,com,br/" TargetMode="External"/><Relationship Id="rId2" Type="http://schemas.openxmlformats.org/officeDocument/2006/relationships/hyperlink" Target="http://issuu.com/antoniomiranda/docs/o_processo_de_comunicacao_e_o_modelo_todos_todo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rezi.com/j3ks-w7swktn/criatividade-e-poiesis/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revista.ibict.br/index.php/ciinf/article/view/1208/84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117231" y="4024067"/>
            <a:ext cx="9144000" cy="2219213"/>
          </a:xfrm>
        </p:spPr>
        <p:txBody>
          <a:bodyPr>
            <a:noAutofit/>
          </a:bodyPr>
          <a:lstStyle/>
          <a:p>
            <a:r>
              <a:rPr lang="pt-BR" sz="1400" b="1" dirty="0"/>
              <a:t>COMPETÊNCIA EM INFORMAÇÃO E </a:t>
            </a:r>
            <a:r>
              <a:rPr lang="pt-BR" sz="1400" b="1" dirty="0" smtClean="0"/>
              <a:t>ACERVAMENTO</a:t>
            </a:r>
            <a:r>
              <a:rPr lang="pt-BR" sz="1400" dirty="0" smtClean="0"/>
              <a:t>: </a:t>
            </a:r>
          </a:p>
          <a:p>
            <a:r>
              <a:rPr lang="pt-BR" sz="1400" dirty="0" smtClean="0"/>
              <a:t>Produção coletiva e em aniverbivocovisualidade – AV3</a:t>
            </a:r>
          </a:p>
          <a:p>
            <a:r>
              <a:rPr lang="pt-BR" sz="1400" dirty="0" smtClean="0"/>
              <a:t>Autores: </a:t>
            </a:r>
            <a:r>
              <a:rPr lang="pt-BR" sz="1400" b="1" i="1" dirty="0"/>
              <a:t>*Mônica Peres </a:t>
            </a:r>
            <a:r>
              <a:rPr lang="pt-BR" sz="1400" dirty="0" smtClean="0"/>
              <a:t>; </a:t>
            </a:r>
            <a:r>
              <a:rPr lang="pt-BR" sz="1400" b="1" i="1" dirty="0" smtClean="0"/>
              <a:t>**</a:t>
            </a:r>
            <a:r>
              <a:rPr lang="pt-BR" sz="1400" b="1" i="1" dirty="0"/>
              <a:t>Antônio </a:t>
            </a:r>
            <a:r>
              <a:rPr lang="pt-BR" sz="1400" b="1" i="1" dirty="0" smtClean="0"/>
              <a:t>Miranda; ***</a:t>
            </a:r>
            <a:r>
              <a:rPr lang="pt-BR" sz="1400" b="1" i="1" dirty="0"/>
              <a:t>Elmira </a:t>
            </a:r>
            <a:r>
              <a:rPr lang="pt-BR" sz="1400" b="1" i="1" dirty="0" smtClean="0"/>
              <a:t>Simeão</a:t>
            </a:r>
          </a:p>
          <a:p>
            <a:endParaRPr lang="pt-BR" sz="1400" b="1" i="1" dirty="0"/>
          </a:p>
          <a:p>
            <a:endParaRPr lang="pt-BR" sz="1400" dirty="0"/>
          </a:p>
          <a:p>
            <a:r>
              <a:rPr lang="pt-BR" sz="1400" dirty="0"/>
              <a:t>*Aluna doutorado PPGCinf/UnB	**Orientador PPGCinf/UnB	***Co-orientadora PPGCinf/UnB</a:t>
            </a:r>
          </a:p>
          <a:p>
            <a:r>
              <a:rPr lang="pt-BR" sz="1400" dirty="0"/>
              <a:t> </a:t>
            </a:r>
          </a:p>
          <a:p>
            <a:endParaRPr lang="pt-BR" sz="1400" dirty="0"/>
          </a:p>
        </p:txBody>
      </p:sp>
      <p:pic>
        <p:nvPicPr>
          <p:cNvPr id="4" name="Imagem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77" y="540207"/>
            <a:ext cx="4194220" cy="1487885"/>
          </a:xfrm>
          <a:prstGeom prst="rect">
            <a:avLst/>
          </a:prstGeom>
        </p:spPr>
      </p:pic>
      <p:pic>
        <p:nvPicPr>
          <p:cNvPr id="5" name="Imagem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261" y="422976"/>
            <a:ext cx="3970986" cy="160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9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ítulo 1"/>
          <p:cNvSpPr>
            <a:spLocks noGrp="1"/>
          </p:cNvSpPr>
          <p:nvPr>
            <p:ph type="title"/>
          </p:nvPr>
        </p:nvSpPr>
        <p:spPr>
          <a:xfrm>
            <a:off x="677334" y="358531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AV3 e suas dimensões para o processo de acervamento – ANIMA VERBI VOCO VISUAL</a:t>
            </a:r>
          </a:p>
        </p:txBody>
      </p:sp>
      <p:sp>
        <p:nvSpPr>
          <p:cNvPr id="104451" name="Espaço Reservado para Conteúdo 2"/>
          <p:cNvSpPr>
            <a:spLocks noGrp="1"/>
          </p:cNvSpPr>
          <p:nvPr>
            <p:ph idx="1"/>
          </p:nvPr>
        </p:nvSpPr>
        <p:spPr>
          <a:xfrm>
            <a:off x="624418" y="1981200"/>
            <a:ext cx="10943167" cy="461645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2800" dirty="0" smtClean="0">
                <a:solidFill>
                  <a:srgbClr val="FF0000"/>
                </a:solidFill>
              </a:rPr>
              <a:t>HIPERTEXTUALIDADE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>
                <a:solidFill>
                  <a:srgbClr val="FF0000"/>
                </a:solidFill>
              </a:rPr>
              <a:t>HIPERMIDIAÇÃO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>
                <a:solidFill>
                  <a:srgbClr val="FF0000"/>
                </a:solidFill>
              </a:rPr>
              <a:t>INTERATIVIDADE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HIPERATUALIZAÇÃO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MOBILIDADE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UBIQUIDADE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MULTIVOCALIDADE: Todos - Todos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2800" dirty="0" smtClean="0"/>
              <a:t>HIBRIDISMO (X-TUDO)</a:t>
            </a:r>
          </a:p>
          <a:p>
            <a:pPr>
              <a:buNone/>
            </a:pP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7581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AV3 e Convergência Tecnológica</a:t>
            </a:r>
          </a:p>
        </p:txBody>
      </p:sp>
      <p:sp>
        <p:nvSpPr>
          <p:cNvPr id="105475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i="1" dirty="0" smtClean="0"/>
              <a:t>“Uma mistura única de texto, fotografia, áudio, vídeo, informações gráficas, interatividade táctil e dados em tempo real (...) que dará aos editores a oportunidade de escolher os melhores formatos.” </a:t>
            </a:r>
          </a:p>
          <a:p>
            <a:pPr>
              <a:buNone/>
            </a:pPr>
            <a:r>
              <a:rPr lang="pt-BR" sz="2400" i="1" dirty="0"/>
              <a:t>	</a:t>
            </a:r>
            <a:r>
              <a:rPr lang="pt-BR" sz="2400" i="1" dirty="0" smtClean="0"/>
              <a:t>			(STEVENS, 2011, citado por BOTÃO, 2013).</a:t>
            </a:r>
          </a:p>
          <a:p>
            <a:pPr>
              <a:buFont typeface="Wingdings" pitchFamily="2" charset="2"/>
              <a:buNone/>
            </a:pPr>
            <a:endParaRPr lang="pt-BR" sz="2400" i="1" dirty="0" smtClean="0"/>
          </a:p>
          <a:p>
            <a:r>
              <a:rPr lang="pt-BR" sz="2400" i="1" dirty="0" smtClean="0"/>
              <a:t> Amálgama - não é apenas somatório de elementos, graças à convergência tecnológica permite que estes elementos se conjuguem no processo de construção de conteúdos informativos. ARTECIÊNCIA E A TECNOLOGIA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154632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AV3 e Hiperatualização</a:t>
            </a:r>
          </a:p>
        </p:txBody>
      </p:sp>
      <p:sp>
        <p:nvSpPr>
          <p:cNvPr id="108547" name="Espaço Reservado para Conteúdo 2"/>
          <p:cNvSpPr>
            <a:spLocks noGrp="1"/>
          </p:cNvSpPr>
          <p:nvPr>
            <p:ph idx="1"/>
          </p:nvPr>
        </p:nvSpPr>
        <p:spPr>
          <a:xfrm>
            <a:off x="770468" y="1676400"/>
            <a:ext cx="8717410" cy="4471988"/>
          </a:xfrm>
        </p:spPr>
        <p:txBody>
          <a:bodyPr>
            <a:normAutofit fontScale="92500" lnSpcReduction="20000"/>
          </a:bodyPr>
          <a:lstStyle/>
          <a:p>
            <a:r>
              <a:rPr lang="pt-BR" sz="2000" dirty="0" smtClean="0"/>
              <a:t>“Chamamos de hiperatualização a atualização em tempo real, nos moldes da internet, para todo o conteúdo disponível e com alta frequência ....” </a:t>
            </a:r>
            <a:br>
              <a:rPr lang="pt-BR" sz="2000" dirty="0" smtClean="0"/>
            </a:br>
            <a:r>
              <a:rPr lang="pt-BR" sz="2000" dirty="0" smtClean="0"/>
              <a:t>(BOTÃO, 2013);</a:t>
            </a:r>
          </a:p>
          <a:p>
            <a:r>
              <a:rPr lang="pt-BR" sz="2000" dirty="0" smtClean="0"/>
              <a:t>Do gramatical para o intersemiótico..</a:t>
            </a:r>
          </a:p>
          <a:p>
            <a:endParaRPr lang="pt-BR" sz="2000" dirty="0" smtClean="0"/>
          </a:p>
          <a:p>
            <a:r>
              <a:rPr lang="pt-BR" sz="2000" dirty="0" smtClean="0"/>
              <a:t>Leitores? Agora combinados com outras mídias instantâneas, intermídias, muitas delas de forma cooperativa, com a vantagem de contar com a colaboração de indivíduos que fotografam, comentam e cedem seus registros ... </a:t>
            </a:r>
          </a:p>
          <a:p>
            <a:endParaRPr lang="pt-BR" sz="2000" dirty="0"/>
          </a:p>
          <a:p>
            <a:r>
              <a:rPr lang="pt-BR" sz="2000" dirty="0"/>
              <a:t>Hiperatualização como uma constante relação entre passado-presente-futuro, um vir-a-ser perene que invoca o conhecido e projeta novas dimensões no processo de interpretação dos fenômenos em observação e consequente construção de conteúdos para a memória pública  e a comunicação.</a:t>
            </a:r>
          </a:p>
          <a:p>
            <a:endParaRPr lang="pt-BR" sz="2400" dirty="0"/>
          </a:p>
          <a:p>
            <a:endParaRPr lang="pt-BR" sz="1800" dirty="0" smtClean="0"/>
          </a:p>
          <a:p>
            <a:pPr>
              <a:buNone/>
            </a:pPr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423038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AV3 e a Hiperatualização</a:t>
            </a:r>
          </a:p>
        </p:txBody>
      </p:sp>
      <p:sp>
        <p:nvSpPr>
          <p:cNvPr id="110595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600200"/>
            <a:ext cx="9061938" cy="5257800"/>
          </a:xfrm>
        </p:spPr>
        <p:txBody>
          <a:bodyPr>
            <a:normAutofit/>
          </a:bodyPr>
          <a:lstStyle/>
          <a:p>
            <a:r>
              <a:rPr lang="pt-BR" dirty="0" smtClean="0"/>
              <a:t>“Essa discussão transposta para o ciberespaço é um exercício ainda em curso — afirmam DODEBEI &amp; GOUVEIA, 2008 — que vem incentivando os pesquisadores a pensar a </a:t>
            </a:r>
            <a:r>
              <a:rPr lang="pt-BR" u="sng" dirty="0" smtClean="0"/>
              <a:t>memória social como um composto em movimento</a:t>
            </a:r>
            <a:r>
              <a:rPr lang="pt-BR" dirty="0" smtClean="0"/>
              <a:t>, distanciando-se do sentido de acumulação característico das sociedades da escrita (MORIN).”  </a:t>
            </a:r>
          </a:p>
          <a:p>
            <a:pPr>
              <a:buFont typeface="Wingdings" pitchFamily="2" charset="2"/>
              <a:buNone/>
            </a:pPr>
            <a:endParaRPr lang="pt-BR" dirty="0" smtClean="0"/>
          </a:p>
          <a:p>
            <a:r>
              <a:rPr lang="pt-BR" dirty="0" smtClean="0"/>
              <a:t>As autoras afirmam, a partir  dos posicionamentos teóricos de Henri Bergson e Maurice Halbwachs que a memória social vem migrando de uma concepção individual para uma composição coletiva, modelada pelas tecnologias digitais. </a:t>
            </a:r>
          </a:p>
          <a:p>
            <a:endParaRPr lang="pt-BR" dirty="0"/>
          </a:p>
          <a:p>
            <a:r>
              <a:rPr lang="pt-BR" dirty="0" smtClean="0"/>
              <a:t>Memória que gravita de uma virtualidade (“memória pura” ou virtual)  interior para a virtualidade exomática de seu registro objetivo, com a possibilidade  de trocas entre os dois estados. (Objetivo e Subjetivo)</a:t>
            </a:r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None/>
            </a:pPr>
            <a:r>
              <a:rPr lang="pt-BR" sz="2400" dirty="0" smtClean="0"/>
              <a:t/>
            </a:r>
            <a:br>
              <a:rPr lang="pt-BR" sz="2400" dirty="0" smtClean="0"/>
            </a:br>
            <a:endParaRPr lang="pt-BR" sz="1400" dirty="0" smtClean="0"/>
          </a:p>
          <a:p>
            <a:endParaRPr lang="pt-BR" sz="1400" dirty="0" smtClean="0"/>
          </a:p>
        </p:txBody>
      </p:sp>
    </p:spTree>
    <p:extLst>
      <p:ext uri="{BB962C8B-B14F-4D97-AF65-F5344CB8AC3E}">
        <p14:creationId xmlns:p14="http://schemas.microsoft.com/office/powerpoint/2010/main" val="231564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AV3 e a Mobilidade</a:t>
            </a:r>
          </a:p>
        </p:txBody>
      </p:sp>
      <p:sp>
        <p:nvSpPr>
          <p:cNvPr id="106499" name="Espaço Reservado para Conteúdo 2"/>
          <p:cNvSpPr>
            <a:spLocks noGrp="1"/>
          </p:cNvSpPr>
          <p:nvPr>
            <p:ph idx="1"/>
          </p:nvPr>
        </p:nvSpPr>
        <p:spPr>
          <a:xfrm>
            <a:off x="609600" y="1600200"/>
            <a:ext cx="8299938" cy="3417277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pt-BR" sz="1600" dirty="0" smtClean="0"/>
              <a:t> </a:t>
            </a:r>
          </a:p>
          <a:p>
            <a:r>
              <a:rPr lang="pt-BR" sz="7200" dirty="0" smtClean="0">
                <a:latin typeface="Arial" pitchFamily="34" charset="0"/>
                <a:cs typeface="Arial" pitchFamily="34" charset="0"/>
              </a:rPr>
              <a:t>Possibilidade de transmitir e receber conteúdos em dispositivos portáteis e também facilmente ajustados ao perfil e contexto de uso, por meio de ferramentas a aplicativos (APPs) configurados pelo usuário e que ampliam e agregam valor ao dispositivo (móvel).</a:t>
            </a:r>
          </a:p>
          <a:p>
            <a:endParaRPr lang="pt-BR" sz="7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pt-BR" sz="7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7200" dirty="0">
                <a:latin typeface="Arial" pitchFamily="34" charset="0"/>
                <a:cs typeface="Arial" pitchFamily="34" charset="0"/>
              </a:rPr>
              <a:t>Parte-se do princípio que hoje   a produção ou registro de informação (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conteúdos - coleta</a:t>
            </a:r>
            <a:r>
              <a:rPr lang="pt-BR" sz="72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organiza, recupera, interpreta, transforma </a:t>
            </a:r>
            <a:r>
              <a:rPr lang="pt-BR" sz="7200" dirty="0">
                <a:latin typeface="Arial" pitchFamily="34" charset="0"/>
                <a:cs typeface="Arial" pitchFamily="34" charset="0"/>
              </a:rPr>
              <a:t>e 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transmite a informação)  </a:t>
            </a:r>
            <a:r>
              <a:rPr lang="pt-BR" sz="7200" dirty="0">
                <a:latin typeface="Arial" pitchFamily="34" charset="0"/>
                <a:cs typeface="Arial" pitchFamily="34" charset="0"/>
              </a:rPr>
              <a:t>estão sendo significativamente </a:t>
            </a:r>
            <a:r>
              <a:rPr lang="pt-BR" sz="7200" dirty="0" smtClean="0">
                <a:latin typeface="Arial" pitchFamily="34" charset="0"/>
                <a:cs typeface="Arial" pitchFamily="34" charset="0"/>
              </a:rPr>
              <a:t>afetados </a:t>
            </a:r>
            <a:r>
              <a:rPr lang="pt-BR" sz="7200" dirty="0">
                <a:latin typeface="Arial" pitchFamily="34" charset="0"/>
                <a:cs typeface="Arial" pitchFamily="34" charset="0"/>
              </a:rPr>
              <a:t>pela possibilidade da comunicação em movimento,  proporcionada pelas  redes WEB móveis, redes sociais e os celulares, todos estes  são partes  das tecnologias da informação e comunicação (TIC).</a:t>
            </a:r>
          </a:p>
          <a:p>
            <a:pPr>
              <a:buNone/>
            </a:pPr>
            <a:endParaRPr lang="pt-BR" sz="7200" dirty="0"/>
          </a:p>
          <a:p>
            <a:endParaRPr lang="pt-BR" sz="2600" dirty="0" smtClean="0"/>
          </a:p>
          <a:p>
            <a:endParaRPr lang="pt-BR" sz="2600" dirty="0" smtClean="0"/>
          </a:p>
          <a:p>
            <a:pPr>
              <a:buNone/>
            </a:pPr>
            <a:endParaRPr lang="pt-BR" sz="2600" dirty="0" smtClean="0"/>
          </a:p>
          <a:p>
            <a:pPr>
              <a:buFont typeface="Wingdings" pitchFamily="2" charset="2"/>
              <a:buNone/>
            </a:pPr>
            <a:r>
              <a:rPr lang="pt-BR" sz="2600" dirty="0" smtClean="0"/>
              <a:t/>
            </a:r>
            <a:br>
              <a:rPr lang="pt-BR" sz="2600" dirty="0" smtClean="0"/>
            </a:br>
            <a:endParaRPr lang="pt-BR" sz="1600" dirty="0" smtClean="0"/>
          </a:p>
        </p:txBody>
      </p:sp>
    </p:spTree>
    <p:extLst>
      <p:ext uri="{BB962C8B-B14F-4D97-AF65-F5344CB8AC3E}">
        <p14:creationId xmlns:p14="http://schemas.microsoft.com/office/powerpoint/2010/main" val="135118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Mobilidade e o uso dos celulares</a:t>
            </a:r>
          </a:p>
        </p:txBody>
      </p:sp>
      <p:sp>
        <p:nvSpPr>
          <p:cNvPr id="113667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348155"/>
            <a:ext cx="8079804" cy="4693208"/>
          </a:xfrm>
        </p:spPr>
        <p:txBody>
          <a:bodyPr>
            <a:normAutofit/>
          </a:bodyPr>
          <a:lstStyle/>
          <a:p>
            <a:endParaRPr lang="pt-BR" sz="2000" dirty="0" smtClean="0"/>
          </a:p>
          <a:p>
            <a:r>
              <a:rPr lang="pt-BR" sz="2000" dirty="0" smtClean="0"/>
              <a:t>Assiste-se a aproximação da universalização do celular, muito mais rápido do que a o computador. O número de usuários cresce de forma exponencial, tanto aqui no Brasil, quanto em outros países em desenvolvimento (CASTELLS; FERNANDEZ-ARDÈVOL; LINCHUAN; SEY, 2007; LING, 2007; FIDALGO, 2009).</a:t>
            </a:r>
          </a:p>
          <a:p>
            <a:pPr marL="0" indent="0">
              <a:buNone/>
            </a:pPr>
            <a:endParaRPr lang="pt-BR" sz="2000" dirty="0" smtClean="0"/>
          </a:p>
          <a:p>
            <a:r>
              <a:rPr lang="pt-BR" sz="2000" dirty="0" smtClean="0"/>
              <a:t>Diferentemente do que ocorre com o uso de um computador, o celular , um dos dispositivos que permite a mobilidade, também é um artefato em condição de </a:t>
            </a:r>
            <a:r>
              <a:rPr lang="pt-BR" sz="2000" b="1" dirty="0" smtClean="0"/>
              <a:t>ubiquidade</a:t>
            </a:r>
            <a:r>
              <a:rPr lang="pt-BR" sz="2000" dirty="0" smtClean="0"/>
              <a:t> – de estar em todos os lugares ou quase -, e cada vez mais individual ou personalizado, tornando-se, ao mesmo tempo e cada vez mais semelhante a um computador. </a:t>
            </a:r>
          </a:p>
          <a:p>
            <a:endParaRPr lang="pt-BR" sz="2000" dirty="0" smtClean="0"/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413132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AV3 e Mobilidade</a:t>
            </a:r>
          </a:p>
        </p:txBody>
      </p:sp>
      <p:sp>
        <p:nvSpPr>
          <p:cNvPr id="1167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André Lemos (2008, p. 98) apresenta três tipos de mobilidade: a mobilidade física/espacial (locomoção, transporte), a mobilidade cognitiva/imaginária (pensamentos, religião, sonhos) e a mobilidade virtual/informacional. </a:t>
            </a:r>
          </a:p>
          <a:p>
            <a:endParaRPr lang="pt-BR" sz="2000" dirty="0" smtClean="0"/>
          </a:p>
          <a:p>
            <a:r>
              <a:rPr lang="pt-BR" sz="2000" dirty="0" smtClean="0"/>
              <a:t>Entende as mídias, tanto as massivas quanto as pós-massivas (da invenção do alfabeto até a Internet), como artefatos de </a:t>
            </a:r>
            <a:r>
              <a:rPr lang="pt-BR" sz="2000" b="1" dirty="0" smtClean="0"/>
              <a:t>mobilidade informacional</a:t>
            </a:r>
            <a:r>
              <a:rPr lang="pt-BR" sz="2000" dirty="0" smtClean="0"/>
              <a:t> no espaço e no tempo, o autor afirma que a compressão do espaço-tempo aumenta na mesma  medida em que a mobilidade física, imaginária e virtual também crescem e se conjugam.  </a:t>
            </a:r>
          </a:p>
          <a:p>
            <a:endParaRPr lang="pt-BR" sz="2000" dirty="0" smtClean="0"/>
          </a:p>
        </p:txBody>
      </p:sp>
    </p:spTree>
    <p:extLst>
      <p:ext uri="{BB962C8B-B14F-4D97-AF65-F5344CB8AC3E}">
        <p14:creationId xmlns:p14="http://schemas.microsoft.com/office/powerpoint/2010/main" val="389923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AV3 e a Ubiquidade</a:t>
            </a:r>
          </a:p>
        </p:txBody>
      </p:sp>
      <p:sp>
        <p:nvSpPr>
          <p:cNvPr id="118787" name="Espaço Reservado para Conteúdo 2"/>
          <p:cNvSpPr>
            <a:spLocks noGrp="1"/>
          </p:cNvSpPr>
          <p:nvPr>
            <p:ph idx="1"/>
          </p:nvPr>
        </p:nvSpPr>
        <p:spPr>
          <a:xfrm>
            <a:off x="1265768" y="1254369"/>
            <a:ext cx="7714109" cy="5343281"/>
          </a:xfrm>
        </p:spPr>
        <p:txBody>
          <a:bodyPr>
            <a:normAutofit/>
          </a:bodyPr>
          <a:lstStyle/>
          <a:p>
            <a:r>
              <a:rPr lang="pt-BR" sz="1800" i="1" dirty="0" smtClean="0"/>
              <a:t>s.f. (1721 cf. RB) </a:t>
            </a:r>
            <a:r>
              <a:rPr lang="pt-BR" sz="1800" b="1" i="1" dirty="0" smtClean="0"/>
              <a:t>1 teol. faculdade divina de estar concomitantemente presente em toda parte </a:t>
            </a:r>
          </a:p>
          <a:p>
            <a:r>
              <a:rPr lang="pt-BR" sz="1800" b="1" i="1" dirty="0" smtClean="0">
                <a:solidFill>
                  <a:srgbClr val="FF0000"/>
                </a:solidFill>
              </a:rPr>
              <a:t>2 fato de estar ou existir concomitantemente em todos os lugares, pessoas, coisas</a:t>
            </a:r>
            <a:r>
              <a:rPr lang="pt-BR" sz="1800" b="1" i="1" dirty="0" smtClean="0"/>
              <a:t> &lt;a u. de uma opinião no seio de um grupo&gt;  </a:t>
            </a:r>
          </a:p>
          <a:p>
            <a:r>
              <a:rPr lang="pt-BR" sz="1800" b="1" i="1" dirty="0" smtClean="0"/>
              <a:t>3 qualidade de um ser que dá a impressão de estar física e concomitantemente presente em diversos lugares &lt;possuir o dom da u.&gt; &lt;a u. de um supervisor de fluxos de trabalho&gt;  </a:t>
            </a:r>
          </a:p>
          <a:p>
            <a:r>
              <a:rPr lang="pt-BR" sz="1800" b="1" i="1" dirty="0" smtClean="0"/>
              <a:t>4 grande rapidez com que se domina um espaço (monitoramento)</a:t>
            </a:r>
          </a:p>
          <a:p>
            <a:r>
              <a:rPr lang="pt-BR" sz="1800" b="1" i="1" dirty="0" smtClean="0"/>
              <a:t>5 qualidade do que existe em todos ou em praticamente todos os lugares</a:t>
            </a:r>
          </a:p>
          <a:p>
            <a:endParaRPr lang="pt-BR" sz="1800" b="1" i="1" dirty="0"/>
          </a:p>
          <a:p>
            <a:pPr>
              <a:buNone/>
            </a:pPr>
            <a:endParaRPr lang="pt-BR" sz="1800" b="1" i="1" dirty="0" smtClean="0"/>
          </a:p>
          <a:p>
            <a:r>
              <a:rPr lang="pt-BR" sz="1800" b="1" i="1" dirty="0" smtClean="0"/>
              <a:t>DISCUTIR:  Disponibilidade e Acessibilidade (80 – 20)</a:t>
            </a:r>
          </a:p>
          <a:p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157438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AV3 e hibridismo</a:t>
            </a:r>
          </a:p>
        </p:txBody>
      </p:sp>
      <p:sp>
        <p:nvSpPr>
          <p:cNvPr id="121859" name="Espaço Reservado para Conteúdo 2"/>
          <p:cNvSpPr>
            <a:spLocks noGrp="1"/>
          </p:cNvSpPr>
          <p:nvPr>
            <p:ph idx="1"/>
          </p:nvPr>
        </p:nvSpPr>
        <p:spPr>
          <a:xfrm>
            <a:off x="814919" y="1981200"/>
            <a:ext cx="7848436" cy="4616450"/>
          </a:xfrm>
        </p:spPr>
        <p:txBody>
          <a:bodyPr>
            <a:normAutofit/>
          </a:bodyPr>
          <a:lstStyle/>
          <a:p>
            <a:r>
              <a:rPr lang="pt-BR" dirty="0" smtClean="0"/>
              <a:t>Possibilidade de reunir formatos, conteúdos e temas das mais diversas áreas do conhecimento em diferentes situações. 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Movimento de interdisciplinaridade, multidisciplinaridade e transdisciplinaridade conjugado com qualquer tipo de suporte e de informação, em função da convergência tecnológica.</a:t>
            </a:r>
          </a:p>
          <a:p>
            <a:endParaRPr lang="pt-BR" dirty="0"/>
          </a:p>
          <a:p>
            <a:r>
              <a:rPr lang="pt-BR" dirty="0"/>
              <a:t>No Guia de Fontes de informação são cadastrados conteúdos que atendem docentes, discentes e técnicos socializando materiais pertinentes e ajustáveis </a:t>
            </a:r>
            <a:r>
              <a:rPr lang="pt-BR" dirty="0" smtClean="0"/>
              <a:t>às </a:t>
            </a:r>
            <a:r>
              <a:rPr lang="pt-BR" dirty="0"/>
              <a:t>peculiaridades  curriculares e institucionais, articulando a organização da informação </a:t>
            </a:r>
            <a:r>
              <a:rPr lang="pt-BR" i="1" dirty="0"/>
              <a:t>paripassu</a:t>
            </a:r>
            <a:r>
              <a:rPr lang="pt-BR" dirty="0"/>
              <a:t> a formação para a autonomia. 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09789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AV3 e Hibridismo</a:t>
            </a:r>
          </a:p>
        </p:txBody>
      </p:sp>
      <p:sp>
        <p:nvSpPr>
          <p:cNvPr id="12083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000" dirty="0" smtClean="0"/>
              <a:t>Como diz Santaella (2010, p. 95), o hibridismo é múltiplo, com vários níveis da realidade...</a:t>
            </a:r>
          </a:p>
          <a:p>
            <a:r>
              <a:rPr lang="pt-BR" sz="2000" dirty="0" smtClean="0"/>
              <a:t>... o hibridismo entre os signos textuais, sonoros e visuais que circulam por todas as partes.</a:t>
            </a:r>
          </a:p>
          <a:p>
            <a:pPr>
              <a:buFont typeface="Wingdings" pitchFamily="2" charset="2"/>
              <a:buNone/>
            </a:pPr>
            <a:endParaRPr lang="pt-BR" sz="2000" dirty="0" smtClean="0"/>
          </a:p>
          <a:p>
            <a:r>
              <a:rPr lang="pt-BR" sz="2000" i="1" dirty="0" smtClean="0"/>
              <a:t>Do mesmo modo,  desde a revolução industrial que, no mundo da linguagem, fez emergir o jornal, seguido do cinema, do rádio e da televisão, a tendência das mídias tem sido a crescente </a:t>
            </a:r>
            <a:r>
              <a:rPr lang="pt-BR" sz="2000" b="1" i="1" dirty="0" smtClean="0"/>
              <a:t>hibridização</a:t>
            </a:r>
            <a:r>
              <a:rPr lang="pt-BR" sz="2000" i="1" dirty="0" smtClean="0"/>
              <a:t> de linguagens, numa direção que a revolução digital está cada vez mais explorando no limite de suas possibilidades. </a:t>
            </a:r>
            <a:br>
              <a:rPr lang="pt-BR" sz="2000" i="1" dirty="0" smtClean="0"/>
            </a:br>
            <a:r>
              <a:rPr lang="pt-BR" sz="2000" i="1" dirty="0" smtClean="0"/>
              <a:t>(S</a:t>
            </a:r>
            <a:r>
              <a:rPr lang="pt-BR" sz="2000" dirty="0" smtClean="0"/>
              <a:t>antaella 2010, p. 95)</a:t>
            </a:r>
            <a:endParaRPr lang="pt-BR" sz="2000" i="1" dirty="0" smtClean="0"/>
          </a:p>
        </p:txBody>
      </p:sp>
    </p:spTree>
    <p:extLst>
      <p:ext uri="{BB962C8B-B14F-4D97-AF65-F5344CB8AC3E}">
        <p14:creationId xmlns:p14="http://schemas.microsoft.com/office/powerpoint/2010/main" val="35672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34106" y="1219200"/>
            <a:ext cx="6066693" cy="52321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pt-BR" sz="2000" dirty="0" smtClean="0"/>
              <a:t>Trabalha o conceito de </a:t>
            </a:r>
            <a:r>
              <a:rPr lang="pt-BR" sz="2000" b="1" u="sng" dirty="0" smtClean="0"/>
              <a:t>acervamento</a:t>
            </a:r>
            <a:r>
              <a:rPr lang="pt-BR" sz="2000" dirty="0" smtClean="0"/>
              <a:t> em Programa de Formação em competências, a partir das características propostas para o AV3.</a:t>
            </a:r>
          </a:p>
          <a:p>
            <a:pPr>
              <a:lnSpc>
                <a:spcPct val="150000"/>
              </a:lnSpc>
            </a:pPr>
            <a:r>
              <a:rPr lang="pt-BR" sz="2000" dirty="0" smtClean="0"/>
              <a:t>U</a:t>
            </a:r>
            <a:r>
              <a:rPr lang="pt-BR" sz="2000" b="1" dirty="0" smtClean="0"/>
              <a:t>ma </a:t>
            </a:r>
            <a:r>
              <a:rPr lang="pt-BR" sz="2000" b="1" dirty="0"/>
              <a:t>Biblioteca concebida no Século XXI deverá considerar a constituição de coleções virtuais e digitais </a:t>
            </a:r>
            <a:r>
              <a:rPr lang="pt-BR" sz="2000" b="1" dirty="0" smtClean="0"/>
              <a:t>— com </a:t>
            </a:r>
            <a:r>
              <a:rPr lang="pt-BR" sz="2000" b="1" dirty="0"/>
              <a:t>estoques próprios e acesso a conteúdos externos. </a:t>
            </a:r>
            <a:endParaRPr lang="pt-BR" sz="2000" b="1" dirty="0" smtClean="0"/>
          </a:p>
          <a:p>
            <a:pPr>
              <a:lnSpc>
                <a:spcPct val="150000"/>
              </a:lnSpc>
            </a:pPr>
            <a:r>
              <a:rPr lang="pt-BR" sz="2000" b="1" dirty="0"/>
              <a:t>Quais os temas que darão lastro e amplitude à formação de suas coleções, de forma </a:t>
            </a:r>
            <a:r>
              <a:rPr lang="pt-BR" sz="2000" b="1" dirty="0" smtClean="0"/>
              <a:t>continuada e sustentável?</a:t>
            </a:r>
            <a:endParaRPr lang="pt-BR" sz="2000" dirty="0"/>
          </a:p>
        </p:txBody>
      </p:sp>
      <p:pic>
        <p:nvPicPr>
          <p:cNvPr id="1026" name="Picture 2" descr="http://www.unb.br/noticias/galeria/images/2015/Jun/19/vista/thumbs/pqunb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87" y="1831158"/>
            <a:ext cx="4362090" cy="2896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623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Título 1"/>
          <p:cNvSpPr>
            <a:spLocks noGrp="1"/>
          </p:cNvSpPr>
          <p:nvPr>
            <p:ph type="title"/>
          </p:nvPr>
        </p:nvSpPr>
        <p:spPr>
          <a:xfrm>
            <a:off x="642165" y="187569"/>
            <a:ext cx="8596668" cy="1320800"/>
          </a:xfrm>
        </p:spPr>
        <p:txBody>
          <a:bodyPr/>
          <a:lstStyle/>
          <a:p>
            <a:r>
              <a:rPr lang="pt-BR" dirty="0" smtClean="0"/>
              <a:t>AV3 e o hibridismo </a:t>
            </a:r>
          </a:p>
        </p:txBody>
      </p:sp>
      <p:sp>
        <p:nvSpPr>
          <p:cNvPr id="122883" name="Espaço Reservado para Conteúdo 2"/>
          <p:cNvSpPr>
            <a:spLocks noGrp="1"/>
          </p:cNvSpPr>
          <p:nvPr>
            <p:ph idx="1"/>
          </p:nvPr>
        </p:nvSpPr>
        <p:spPr>
          <a:xfrm>
            <a:off x="386374" y="1207477"/>
            <a:ext cx="8874857" cy="461645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pt-BR" sz="1800" dirty="0" smtClean="0"/>
          </a:p>
          <a:p>
            <a:r>
              <a:rPr lang="pt-BR" sz="1800" dirty="0" smtClean="0"/>
              <a:t>Existe uma nítida tendência para a </a:t>
            </a:r>
            <a:r>
              <a:rPr lang="pt-BR" sz="1800" i="1" dirty="0" smtClean="0"/>
              <a:t>integração nas várias ciências naturais e sociais</a:t>
            </a:r>
            <a:r>
              <a:rPr lang="pt-BR" sz="1800" dirty="0" smtClean="0"/>
              <a:t>;</a:t>
            </a:r>
          </a:p>
          <a:p>
            <a:r>
              <a:rPr lang="pt-BR" dirty="0"/>
              <a:t>A T.G.S. não busca solucionar problemas ou tentar soluções práticas, mas sim produzir teorias e formulações conceituais que possam criar condições de aplicação na realidade </a:t>
            </a:r>
            <a:r>
              <a:rPr lang="pt-BR" dirty="0">
                <a:hlinkClick r:id="rId2" tooltip="Empirismo"/>
              </a:rPr>
              <a:t>empírica</a:t>
            </a:r>
            <a:r>
              <a:rPr lang="pt-BR" dirty="0"/>
              <a:t>. </a:t>
            </a:r>
            <a:endParaRPr lang="pt-BR" sz="1800" dirty="0" smtClean="0"/>
          </a:p>
          <a:p>
            <a:r>
              <a:rPr lang="pt-BR" sz="1800" dirty="0" smtClean="0"/>
              <a:t>Essa </a:t>
            </a:r>
            <a:r>
              <a:rPr lang="pt-BR" sz="1800" i="1" dirty="0" smtClean="0"/>
              <a:t>teoria de sistemas</a:t>
            </a:r>
            <a:r>
              <a:rPr lang="pt-BR" sz="1800" dirty="0" smtClean="0"/>
              <a:t> pode ser uma </a:t>
            </a:r>
            <a:r>
              <a:rPr lang="pt-BR" sz="1800" i="1" dirty="0" smtClean="0"/>
              <a:t>maneira mais abrangente de estudar os campos não físicos</a:t>
            </a:r>
            <a:r>
              <a:rPr lang="pt-BR" sz="1800" dirty="0" smtClean="0"/>
              <a:t> do conhecimento científico, especialmente as ciências sociais;</a:t>
            </a:r>
          </a:p>
          <a:p>
            <a:r>
              <a:rPr lang="pt-BR" sz="1800" dirty="0" smtClean="0"/>
              <a:t>Essa teoria de sistemas, ao desenvolver princípios unificadores que atravessam verticalmente os universos particulares das diversas ciências envolvidas, </a:t>
            </a:r>
            <a:r>
              <a:rPr lang="pt-BR" sz="1800" i="1" dirty="0" smtClean="0"/>
              <a:t>aproxima-nos do objetivo da unidade da ciência</a:t>
            </a:r>
            <a:r>
              <a:rPr lang="pt-BR" sz="1800" dirty="0" smtClean="0"/>
              <a:t>;</a:t>
            </a:r>
          </a:p>
          <a:p>
            <a:r>
              <a:rPr lang="pt-BR" sz="1800" dirty="0" smtClean="0"/>
              <a:t>Isso pode levar a uma integração muito necessária da </a:t>
            </a:r>
            <a:r>
              <a:rPr lang="pt-BR" sz="1800" i="1" dirty="0" smtClean="0"/>
              <a:t>educação científica</a:t>
            </a:r>
            <a:r>
              <a:rPr lang="pt-BR" sz="1800" dirty="0" smtClean="0"/>
              <a:t>.</a:t>
            </a:r>
          </a:p>
          <a:p>
            <a:endParaRPr lang="pt-BR" sz="1800" dirty="0" smtClean="0"/>
          </a:p>
        </p:txBody>
      </p:sp>
    </p:spTree>
    <p:extLst>
      <p:ext uri="{BB962C8B-B14F-4D97-AF65-F5344CB8AC3E}">
        <p14:creationId xmlns:p14="http://schemas.microsoft.com/office/powerpoint/2010/main" val="84413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dirty="0" smtClean="0"/>
              <a:t>Hibridismo e Complexidade (MORIN)</a:t>
            </a:r>
          </a:p>
        </p:txBody>
      </p:sp>
      <p:sp>
        <p:nvSpPr>
          <p:cNvPr id="123907" name="Espaço Reservado para Conteúdo 2"/>
          <p:cNvSpPr>
            <a:spLocks noGrp="1"/>
          </p:cNvSpPr>
          <p:nvPr>
            <p:ph idx="1"/>
          </p:nvPr>
        </p:nvSpPr>
        <p:spPr>
          <a:xfrm>
            <a:off x="239185" y="1477108"/>
            <a:ext cx="9186170" cy="5380892"/>
          </a:xfrm>
        </p:spPr>
        <p:txBody>
          <a:bodyPr>
            <a:normAutofit lnSpcReduction="10000"/>
          </a:bodyPr>
          <a:lstStyle/>
          <a:p>
            <a:r>
              <a:rPr lang="pt-BR" sz="2000" dirty="0" smtClean="0"/>
              <a:t>O pensamento complexo (Morin) não se limita ao âmbito acadêmico: transborda para os diversos setores das sociedades. E com isso questiona todas as formas de pensamento unilateral, dogmático, unilateralmente quantitativo ou instrumental. </a:t>
            </a:r>
          </a:p>
          <a:p>
            <a:pPr marL="0" indent="0">
              <a:buNone/>
            </a:pPr>
            <a:endParaRPr lang="pt-BR" sz="2000" dirty="0" smtClean="0"/>
          </a:p>
          <a:p>
            <a:r>
              <a:rPr lang="pt-BR" sz="2000" dirty="0" smtClean="0"/>
              <a:t>Pensar de forma aberta, incerta, criativa, prudente e responsável é um desafio à própria democracia. Daí a noção de democracia cognitiva, que visa estabelecer o diálogo entre as diversas formas de conhecimento. </a:t>
            </a:r>
          </a:p>
          <a:p>
            <a:pPr marL="0" indent="0">
              <a:buNone/>
            </a:pPr>
            <a:endParaRPr lang="pt-BR" sz="2000" dirty="0" smtClean="0"/>
          </a:p>
          <a:p>
            <a:r>
              <a:rPr lang="pt-BR" sz="2000" dirty="0" smtClean="0"/>
              <a:t>A incerteza faz parte do paradigma da complexidade, como uma abertura de horizontes, e não como um princípio que imobiliza o pensamento. </a:t>
            </a:r>
          </a:p>
          <a:p>
            <a:pPr marL="0" indent="0">
              <a:buNone/>
            </a:pPr>
            <a:endParaRPr lang="pt-BR" sz="2000" dirty="0" smtClean="0"/>
          </a:p>
          <a:p>
            <a:r>
              <a:rPr lang="pt-BR" sz="2000" dirty="0" smtClean="0"/>
              <a:t>Este é o caminho do pensamento complexo, um caminho que, embora tenha diversos princípios, oriundos da antiguidade, da modernidade, da pós-modernidade e hipermodernidade, é um caminho que se faz no seu próprio transcurso, no seu próprio fazer e repensar-se continuamente.</a:t>
            </a:r>
          </a:p>
        </p:txBody>
      </p:sp>
    </p:spTree>
    <p:extLst>
      <p:ext uri="{BB962C8B-B14F-4D97-AF65-F5344CB8AC3E}">
        <p14:creationId xmlns:p14="http://schemas.microsoft.com/office/powerpoint/2010/main" val="68774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RESULTADOS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493949"/>
            <a:ext cx="8220482" cy="4547413"/>
          </a:xfrm>
        </p:spPr>
        <p:txBody>
          <a:bodyPr>
            <a:noAutofit/>
          </a:bodyPr>
          <a:lstStyle/>
          <a:p>
            <a:r>
              <a:rPr lang="pt-BR" sz="2400" dirty="0"/>
              <a:t>Atender a demanda de informação e uso de bases de dados pelos usuários da BCE, sempre foi uma atividade desenvolvida pelo setor de referência.</a:t>
            </a:r>
          </a:p>
          <a:p>
            <a:r>
              <a:rPr lang="pt-BR" sz="2400" dirty="0"/>
              <a:t>No Guia de Fontes de informação são cadastrados conteúdos que atendem </a:t>
            </a:r>
            <a:r>
              <a:rPr lang="pt-BR" sz="2400" dirty="0" smtClean="0"/>
              <a:t>docentes e discentes. Identifica </a:t>
            </a:r>
            <a:r>
              <a:rPr lang="pt-BR" sz="2400" dirty="0"/>
              <a:t>as principais fontes de informação </a:t>
            </a:r>
            <a:r>
              <a:rPr lang="pt-BR" sz="2400" dirty="0" smtClean="0"/>
              <a:t>na </a:t>
            </a:r>
            <a:r>
              <a:rPr lang="pt-BR" sz="2400" dirty="0"/>
              <a:t>busca de excelência para a comunicação científica a partir das propostas curriculares. </a:t>
            </a:r>
          </a:p>
          <a:p>
            <a:r>
              <a:rPr lang="pt-BR" sz="2400" dirty="0"/>
              <a:t>Também pode </a:t>
            </a:r>
            <a:r>
              <a:rPr lang="pt-BR" sz="2400" dirty="0" smtClean="0"/>
              <a:t>melhorar </a:t>
            </a:r>
            <a:r>
              <a:rPr lang="pt-BR" sz="2400" dirty="0"/>
              <a:t>o acervamento de cada área e ajudar os coordenadores na hora das avaliações indicadas pelo MEC, ou de outra natureza. </a:t>
            </a:r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6987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 Bibliográficas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5734" y="1436689"/>
            <a:ext cx="8720666" cy="4875211"/>
          </a:xfrm>
        </p:spPr>
        <p:txBody>
          <a:bodyPr>
            <a:noAutofit/>
          </a:bodyPr>
          <a:lstStyle/>
          <a:p>
            <a:r>
              <a:rPr lang="en-US" sz="1050" dirty="0" smtClean="0"/>
              <a:t>MENDONCA</a:t>
            </a:r>
            <a:r>
              <a:rPr lang="en-US" sz="1050" dirty="0"/>
              <a:t>, Valeria. The communication processes and the model "all-All": a possible link with  the family health program. Brasilia: CID /</a:t>
            </a:r>
            <a:r>
              <a:rPr lang="en-US" sz="1050" dirty="0" err="1"/>
              <a:t>UnB</a:t>
            </a:r>
            <a:r>
              <a:rPr lang="en-US" sz="1050" dirty="0"/>
              <a:t>/</a:t>
            </a:r>
            <a:r>
              <a:rPr lang="en-US" sz="1050" dirty="0" err="1"/>
              <a:t>Nesp</a:t>
            </a:r>
            <a:r>
              <a:rPr lang="en-US" sz="1050" dirty="0"/>
              <a:t> , 2007. Accessible in </a:t>
            </a:r>
            <a:r>
              <a:rPr lang="en-US" sz="1050" u="sng" dirty="0">
                <a:hlinkClick r:id="rId2"/>
              </a:rPr>
              <a:t>http://</a:t>
            </a:r>
            <a:r>
              <a:rPr lang="en-US" sz="1050" u="sng" dirty="0" smtClean="0">
                <a:hlinkClick r:id="rId2"/>
              </a:rPr>
              <a:t>issuu.com/antoniomiranda/docs/o_processo_de_comunicacao_e_o_modelo_todos_todos</a:t>
            </a:r>
            <a:endParaRPr lang="en-US" sz="1050" u="sng" dirty="0" smtClean="0"/>
          </a:p>
          <a:p>
            <a:r>
              <a:rPr lang="pt-BR" sz="1050" b="1" dirty="0"/>
              <a:t>MIRANDA, </a:t>
            </a:r>
            <a:r>
              <a:rPr lang="pt-BR" sz="1050" b="1" dirty="0" err="1"/>
              <a:t>Antonio</a:t>
            </a:r>
            <a:r>
              <a:rPr lang="pt-BR" sz="1050" b="1" dirty="0"/>
              <a:t>. DIRETRIZES PARA O ACERVAMENTO CONTÍNUO DA BIBLIOTECA NACIONAL DE BRASÍLIA. Disponível em </a:t>
            </a:r>
            <a:r>
              <a:rPr lang="pt-BR" sz="1050" b="1" dirty="0">
                <a:hlinkClick r:id="rId3"/>
              </a:rPr>
              <a:t>www.antoniomiranda,com,br</a:t>
            </a:r>
            <a:r>
              <a:rPr lang="pt-BR" sz="1050" b="1" dirty="0"/>
              <a:t> </a:t>
            </a:r>
          </a:p>
          <a:p>
            <a:r>
              <a:rPr lang="pt-BR" sz="1050" b="1" dirty="0"/>
              <a:t>Miranda, </a:t>
            </a:r>
            <a:r>
              <a:rPr lang="pt-BR" sz="1050" b="1" dirty="0" err="1"/>
              <a:t>Antonio</a:t>
            </a:r>
            <a:r>
              <a:rPr lang="pt-BR" sz="1050" b="1" dirty="0"/>
              <a:t>; SIMEÃO, Elmira. A conceituação de massa documental e o ciclo de interação entre tecnologia e o registro do conhecimento; Disponível em </a:t>
            </a:r>
            <a:r>
              <a:rPr lang="pt-BR" sz="1050" b="1" dirty="0">
                <a:hlinkClick r:id="rId3"/>
              </a:rPr>
              <a:t>www.antoniomiranda,com,br</a:t>
            </a:r>
            <a:r>
              <a:rPr lang="pt-BR" sz="1050" b="1" dirty="0"/>
              <a:t> </a:t>
            </a:r>
          </a:p>
          <a:p>
            <a:r>
              <a:rPr lang="en-US" sz="1050" dirty="0" smtClean="0"/>
              <a:t>MIRANDA</a:t>
            </a:r>
            <a:r>
              <a:rPr lang="en-US" sz="1050" dirty="0"/>
              <a:t>, Antonio. CREATIVITY AND POIESIS: visual Poetry and “</a:t>
            </a:r>
            <a:r>
              <a:rPr lang="en-US" sz="1050" dirty="0" err="1"/>
              <a:t>animaverbivocovisualidade</a:t>
            </a:r>
            <a:r>
              <a:rPr lang="en-US" sz="1050" dirty="0"/>
              <a:t>” - the technological convergence in digital field. Accessible in </a:t>
            </a:r>
            <a:r>
              <a:rPr lang="en-US" sz="1050" u="sng" dirty="0">
                <a:hlinkClick r:id="rId4"/>
              </a:rPr>
              <a:t>http://prezi.com/j3ks-w7swktn/criatividade-e-poiesis/</a:t>
            </a:r>
            <a:endParaRPr lang="pt-BR" sz="1050" dirty="0"/>
          </a:p>
          <a:p>
            <a:r>
              <a:rPr lang="en-US" sz="1050" dirty="0"/>
              <a:t>MIRANDA, A. and Simeon, Elmira. Information Science. Theory and Methodology of an expanding area. Brasilia: Thesaurus, 2003.</a:t>
            </a:r>
            <a:endParaRPr lang="pt-BR" sz="1050" dirty="0"/>
          </a:p>
          <a:p>
            <a:r>
              <a:rPr lang="en-US" sz="1050" dirty="0"/>
              <a:t> </a:t>
            </a:r>
            <a:r>
              <a:rPr lang="en-US" sz="1050" dirty="0" smtClean="0"/>
              <a:t>MIRANDA</a:t>
            </a:r>
            <a:r>
              <a:rPr lang="en-US" sz="1050" dirty="0"/>
              <a:t>, A. and Simeon, Elmira. Extensive Communication and the visual language of documents across the network. In: MEDLEG, </a:t>
            </a:r>
            <a:r>
              <a:rPr lang="en-US" sz="1050" dirty="0" err="1"/>
              <a:t>Georgete</a:t>
            </a:r>
            <a:r>
              <a:rPr lang="en-US" sz="1050" dirty="0"/>
              <a:t> R. and MILK, </a:t>
            </a:r>
            <a:r>
              <a:rPr lang="en-US" sz="1050" dirty="0" err="1"/>
              <a:t>Ilza</a:t>
            </a:r>
            <a:r>
              <a:rPr lang="en-US" sz="1050" dirty="0"/>
              <a:t>. (Orgs. ).  Representation and Organization of Knowledge: Series Advanced Studies in Information Science. Brasilia: </a:t>
            </a:r>
            <a:r>
              <a:rPr lang="en-US" sz="1050" dirty="0" err="1"/>
              <a:t>UnB</a:t>
            </a:r>
            <a:r>
              <a:rPr lang="en-US" sz="1050" dirty="0"/>
              <a:t> / CID, 2003</a:t>
            </a:r>
            <a:r>
              <a:rPr lang="en-US" sz="1050" dirty="0" smtClean="0"/>
              <a:t>.</a:t>
            </a:r>
          </a:p>
          <a:p>
            <a:r>
              <a:rPr lang="en-US" sz="1050" dirty="0"/>
              <a:t>MORIN, Edgar. Mass Culture in the 20th century: neurosis (The spirit of the times (I).  9TH ed. Rio de Janeiro: Forensic University, 1997</a:t>
            </a:r>
            <a:r>
              <a:rPr lang="en-US" sz="1050" dirty="0" smtClean="0"/>
              <a:t>.</a:t>
            </a:r>
            <a:r>
              <a:rPr lang="en-US" sz="1050" dirty="0"/>
              <a:t> </a:t>
            </a:r>
            <a:endParaRPr lang="pt-BR" sz="1050" dirty="0"/>
          </a:p>
          <a:p>
            <a:r>
              <a:rPr lang="en-US" sz="1050" dirty="0"/>
              <a:t>MORIN, Edgar. The method 4. The ideas - Habitat, life, morals, organization. Porto </a:t>
            </a:r>
            <a:r>
              <a:rPr lang="en-US" sz="1050" dirty="0" err="1"/>
              <a:t>Alegre</a:t>
            </a:r>
            <a:r>
              <a:rPr lang="en-US" sz="1050" dirty="0"/>
              <a:t>: </a:t>
            </a:r>
            <a:r>
              <a:rPr lang="en-US" sz="1050" dirty="0" err="1"/>
              <a:t>Sulina</a:t>
            </a:r>
            <a:r>
              <a:rPr lang="en-US" sz="1050" dirty="0"/>
              <a:t>, 1998</a:t>
            </a:r>
            <a:r>
              <a:rPr lang="en-US" sz="1050" dirty="0" smtClean="0"/>
              <a:t>.</a:t>
            </a:r>
            <a:r>
              <a:rPr lang="en-US" sz="1050" dirty="0"/>
              <a:t> </a:t>
            </a:r>
            <a:endParaRPr lang="pt-BR" sz="1050" dirty="0"/>
          </a:p>
          <a:p>
            <a:r>
              <a:rPr lang="en-US" sz="1050" dirty="0"/>
              <a:t>SANTAELLA, Lucy. Net Languages in the age of mobility. Sao Paulo: Paulus, 2007</a:t>
            </a:r>
            <a:r>
              <a:rPr lang="en-US" sz="1050" dirty="0" smtClean="0"/>
              <a:t>.</a:t>
            </a:r>
            <a:r>
              <a:rPr lang="en-US" sz="1050" dirty="0"/>
              <a:t> </a:t>
            </a:r>
            <a:endParaRPr lang="pt-BR" sz="1050" dirty="0"/>
          </a:p>
          <a:p>
            <a:r>
              <a:rPr lang="en-US" sz="1050" dirty="0"/>
              <a:t>______. The ecology of pluralistic communication connectivity, mobility, ubiquity. </a:t>
            </a:r>
            <a:r>
              <a:rPr lang="pt-BR" sz="1050" dirty="0" err="1"/>
              <a:t>Sao</a:t>
            </a:r>
            <a:r>
              <a:rPr lang="pt-BR" sz="1050" dirty="0"/>
              <a:t> Paulo: </a:t>
            </a:r>
            <a:r>
              <a:rPr lang="pt-BR" sz="1050" dirty="0" err="1"/>
              <a:t>Paulus</a:t>
            </a:r>
            <a:r>
              <a:rPr lang="pt-BR" sz="1050" dirty="0"/>
              <a:t>, 2010. Serres, Michel. </a:t>
            </a:r>
            <a:r>
              <a:rPr lang="pt-BR" sz="1050" dirty="0" err="1"/>
              <a:t>Philosophy</a:t>
            </a:r>
            <a:r>
              <a:rPr lang="pt-BR" sz="1050" dirty="0"/>
              <a:t> </a:t>
            </a:r>
            <a:r>
              <a:rPr lang="pt-BR" sz="1050" dirty="0" err="1"/>
              <a:t>mestizo</a:t>
            </a:r>
            <a:r>
              <a:rPr lang="pt-BR" sz="1050" dirty="0"/>
              <a:t>. </a:t>
            </a:r>
            <a:r>
              <a:rPr lang="pt-BR" sz="1050" dirty="0" err="1"/>
              <a:t>Translation</a:t>
            </a:r>
            <a:r>
              <a:rPr lang="pt-BR" sz="1050" dirty="0"/>
              <a:t> </a:t>
            </a:r>
            <a:r>
              <a:rPr lang="pt-BR" sz="1050" dirty="0" err="1"/>
              <a:t>of</a:t>
            </a:r>
            <a:r>
              <a:rPr lang="pt-BR" sz="1050" dirty="0"/>
              <a:t> Maria Ignez Duque Estrada. Rio de Janeiro. </a:t>
            </a:r>
            <a:r>
              <a:rPr lang="en-US" sz="1050" dirty="0"/>
              <a:t>New frontier, 1992.</a:t>
            </a:r>
            <a:endParaRPr lang="pt-BR" sz="1050" dirty="0"/>
          </a:p>
          <a:p>
            <a:pPr>
              <a:buFont typeface="Wingdings" pitchFamily="2" charset="2"/>
              <a:buNone/>
            </a:pPr>
            <a:endParaRPr lang="pt-BR" sz="1050" dirty="0"/>
          </a:p>
        </p:txBody>
      </p:sp>
    </p:spTree>
    <p:extLst>
      <p:ext uri="{BB962C8B-B14F-4D97-AF65-F5344CB8AC3E}">
        <p14:creationId xmlns:p14="http://schemas.microsoft.com/office/powerpoint/2010/main" val="142238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74972"/>
            <a:ext cx="10515600" cy="1025793"/>
          </a:xfrm>
        </p:spPr>
        <p:txBody>
          <a:bodyPr/>
          <a:lstStyle/>
          <a:p>
            <a:r>
              <a:rPr lang="pt-BR" dirty="0"/>
              <a:t>REFERÊNCIAS BIBLIOGRÁFICAS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9900" y="894365"/>
            <a:ext cx="8788400" cy="5177308"/>
          </a:xfrm>
        </p:spPr>
        <p:txBody>
          <a:bodyPr>
            <a:noAutofit/>
          </a:bodyPr>
          <a:lstStyle/>
          <a:p>
            <a:pPr lvl="0"/>
            <a:r>
              <a:rPr lang="pt-BR" sz="1100" dirty="0"/>
              <a:t>CAPURRO, Rafael; HJORLAND, </a:t>
            </a:r>
            <a:r>
              <a:rPr lang="pt-BR" sz="1100" dirty="0" err="1"/>
              <a:t>Birger</a:t>
            </a:r>
            <a:r>
              <a:rPr lang="pt-BR" sz="1100" dirty="0"/>
              <a:t>. O Conceito de Informação. </a:t>
            </a:r>
            <a:r>
              <a:rPr lang="pt-BR" sz="1100" b="1" dirty="0"/>
              <a:t>Perspectivas em Ciência da Informação</a:t>
            </a:r>
            <a:r>
              <a:rPr lang="pt-BR" sz="1100" dirty="0"/>
              <a:t>. v.12, n. 1, jan./abr. 2007.</a:t>
            </a:r>
          </a:p>
          <a:p>
            <a:pPr lvl="0"/>
            <a:r>
              <a:rPr lang="pt-BR" sz="1100" dirty="0"/>
              <a:t>CARVALHO, F. C. </a:t>
            </a:r>
            <a:r>
              <a:rPr lang="pt-BR" sz="1100" b="1" i="1" dirty="0"/>
              <a:t>Educação e estudo de usuários em bibliotecas universitárias brasileiras: </a:t>
            </a:r>
            <a:r>
              <a:rPr lang="pt-BR" sz="1100" i="1" dirty="0"/>
              <a:t>abordagem centrada nas competências em informações.</a:t>
            </a:r>
            <a:r>
              <a:rPr lang="pt-BR" sz="1100" dirty="0"/>
              <a:t> Dissertação do Programa de Pós-Graduação em Ciência da Informação, Universidade de Brasília-UnB, 2008. 145 p.</a:t>
            </a:r>
          </a:p>
          <a:p>
            <a:pPr lvl="0"/>
            <a:r>
              <a:rPr lang="pt-BR" sz="1100" dirty="0"/>
              <a:t>CAVALCANTE, L. E. Políticas de formação para a competência informacional: o papel das universidades. </a:t>
            </a:r>
            <a:r>
              <a:rPr lang="pt-BR" sz="1100" b="1" dirty="0"/>
              <a:t>Rev. Bras. Bibl. Doc.</a:t>
            </a:r>
            <a:r>
              <a:rPr lang="pt-BR" sz="1100" dirty="0"/>
              <a:t>, São Paulo, v. 2, n. 2, p. 47-62, dez. 2006. Disponível em: &lt;http://www.febab.org.br/rbbd/ojs-2.1.1/index.php/rbbd/article/view/17/5&gt;. Acesso em: 10 jan. 2011.</a:t>
            </a:r>
          </a:p>
          <a:p>
            <a:pPr lvl="0"/>
            <a:r>
              <a:rPr lang="pt-BR" sz="1100" dirty="0"/>
              <a:t>DIAS, G. D.; SILVA, T. E.; CERVANTES, B. M. N. Política de desenvolvimento de coleções para documentos eletrônicos: tendências nacionais e internacionais. Enc. </a:t>
            </a:r>
            <a:r>
              <a:rPr lang="pt-BR" sz="1100" dirty="0" err="1"/>
              <a:t>Bibli</a:t>
            </a:r>
            <a:r>
              <a:rPr lang="pt-BR" sz="1100" dirty="0"/>
              <a:t>: </a:t>
            </a:r>
            <a:r>
              <a:rPr lang="pt-BR" sz="1100" b="1" dirty="0"/>
              <a:t>R. Eletr. </a:t>
            </a:r>
            <a:r>
              <a:rPr lang="pt-BR" sz="1100" b="1" dirty="0" err="1"/>
              <a:t>Bib</a:t>
            </a:r>
            <a:r>
              <a:rPr lang="pt-BR" sz="1100" b="1" dirty="0"/>
              <a:t>. </a:t>
            </a:r>
            <a:r>
              <a:rPr lang="pt-BR" sz="1100" b="1" dirty="0" err="1"/>
              <a:t>Ci</a:t>
            </a:r>
            <a:r>
              <a:rPr lang="pt-BR" sz="1100" b="1" dirty="0"/>
              <a:t>. Inf.,</a:t>
            </a:r>
            <a:r>
              <a:rPr lang="pt-BR" sz="1100" dirty="0"/>
              <a:t> Florianópolis, v. 17, n. 34, p.42-56, maio/ago., 2012. Disponível em: &lt;http://www.periodicos.ufsc.br/index.php/eb/article/view/1518-2924.2012v17n34p42/22652&gt;.</a:t>
            </a:r>
            <a:endParaRPr lang="pt-BR" sz="1100" b="1" dirty="0"/>
          </a:p>
          <a:p>
            <a:pPr lvl="0"/>
            <a:r>
              <a:rPr lang="en-US" sz="1100" dirty="0"/>
              <a:t>FLORIDI, Luciano. </a:t>
            </a:r>
            <a:r>
              <a:rPr lang="en-US" sz="1100" b="1" dirty="0"/>
              <a:t>Philosophy and computing</a:t>
            </a:r>
            <a:r>
              <a:rPr lang="en-US" sz="1100" dirty="0"/>
              <a:t>. </a:t>
            </a:r>
            <a:r>
              <a:rPr lang="pt-BR" sz="1100" dirty="0"/>
              <a:t>London: </a:t>
            </a:r>
            <a:r>
              <a:rPr lang="pt-BR" sz="1100" dirty="0" err="1"/>
              <a:t>Routledge</a:t>
            </a:r>
            <a:r>
              <a:rPr lang="pt-BR" sz="1100" dirty="0"/>
              <a:t>, 1999</a:t>
            </a:r>
          </a:p>
          <a:p>
            <a:pPr lvl="0"/>
            <a:r>
              <a:rPr lang="pt-BR" sz="1100" dirty="0"/>
              <a:t>KHAN, S. I.; KHAN, M. A. Desenvolvimento de acervo na biblioteca </a:t>
            </a:r>
            <a:r>
              <a:rPr lang="pt-BR" sz="1100" dirty="0" err="1"/>
              <a:t>Maulana</a:t>
            </a:r>
            <a:r>
              <a:rPr lang="pt-BR" sz="1100" dirty="0"/>
              <a:t> </a:t>
            </a:r>
            <a:r>
              <a:rPr lang="pt-BR" sz="1100" dirty="0" err="1"/>
              <a:t>Azad</a:t>
            </a:r>
            <a:r>
              <a:rPr lang="pt-BR" sz="1100" dirty="0"/>
              <a:t> (AMU) e na Biblioteca Central da Universidade de </a:t>
            </a:r>
            <a:r>
              <a:rPr lang="pt-BR" sz="1100" dirty="0" err="1"/>
              <a:t>Delhi</a:t>
            </a:r>
            <a:r>
              <a:rPr lang="pt-BR" sz="1100" dirty="0"/>
              <a:t>: um estudo comparativo. </a:t>
            </a:r>
            <a:r>
              <a:rPr lang="pt-BR" sz="1100" b="1" i="1" dirty="0"/>
              <a:t>BJIS,</a:t>
            </a:r>
            <a:r>
              <a:rPr lang="pt-BR" sz="1100" dirty="0"/>
              <a:t> Marília (SP), v.4, n.2, p.3-21, jul./dez. 2010. Disponível em: &lt;http://www2.marilia.unesp.br/revistas/index.php/bjis/index&gt;. ISSN: 1981-1640. Acesso em: 10 ago. 2011.</a:t>
            </a:r>
          </a:p>
          <a:p>
            <a:pPr lvl="0"/>
            <a:r>
              <a:rPr lang="en-US" sz="1100" dirty="0"/>
              <a:t>KHAN, </a:t>
            </a:r>
            <a:r>
              <a:rPr lang="en-US" sz="1100" dirty="0" err="1"/>
              <a:t>Shajarul</a:t>
            </a:r>
            <a:r>
              <a:rPr lang="en-US" sz="1100" dirty="0"/>
              <a:t> Islam; KHAN, </a:t>
            </a:r>
            <a:r>
              <a:rPr lang="en-US" sz="1100" dirty="0" err="1"/>
              <a:t>Musheer</a:t>
            </a:r>
            <a:r>
              <a:rPr lang="en-US" sz="1100" dirty="0"/>
              <a:t> Ahmad. </a:t>
            </a:r>
            <a:r>
              <a:rPr lang="pt-BR" sz="1100" dirty="0"/>
              <a:t>Desenvolvimento de acervo na biblioteca </a:t>
            </a:r>
            <a:r>
              <a:rPr lang="pt-BR" sz="1100" dirty="0" err="1"/>
              <a:t>Maulana</a:t>
            </a:r>
            <a:r>
              <a:rPr lang="pt-BR" sz="1100" dirty="0"/>
              <a:t> </a:t>
            </a:r>
            <a:r>
              <a:rPr lang="pt-BR" sz="1100" dirty="0" err="1"/>
              <a:t>Azad</a:t>
            </a:r>
            <a:r>
              <a:rPr lang="pt-BR" sz="1100" dirty="0"/>
              <a:t> (AMU) e na </a:t>
            </a:r>
            <a:r>
              <a:rPr lang="pt-BR" sz="1100" dirty="0" err="1"/>
              <a:t>bibliotexa</a:t>
            </a:r>
            <a:r>
              <a:rPr lang="pt-BR" sz="1100" dirty="0"/>
              <a:t> central da Universidade de </a:t>
            </a:r>
            <a:r>
              <a:rPr lang="pt-BR" sz="1100" dirty="0" err="1"/>
              <a:t>Delhi</a:t>
            </a:r>
            <a:r>
              <a:rPr lang="pt-BR" sz="1100" dirty="0"/>
              <a:t>: um estudo comparativo. </a:t>
            </a:r>
            <a:r>
              <a:rPr lang="en-US" sz="1100" b="1" dirty="0"/>
              <a:t>Brazilian Journal of Information Science</a:t>
            </a:r>
            <a:r>
              <a:rPr lang="en-US" sz="1100" dirty="0"/>
              <a:t>, Marilia, v. 4, n. 2, p. 03-21, </a:t>
            </a:r>
            <a:r>
              <a:rPr lang="en-US" sz="1100" dirty="0" err="1"/>
              <a:t>jul.</a:t>
            </a:r>
            <a:r>
              <a:rPr lang="en-US" sz="1100" dirty="0"/>
              <a:t>/</a:t>
            </a:r>
            <a:r>
              <a:rPr lang="en-US" sz="1100" dirty="0" err="1"/>
              <a:t>dez</a:t>
            </a:r>
            <a:r>
              <a:rPr lang="en-US" sz="1100" dirty="0"/>
              <a:t>. 2010.</a:t>
            </a:r>
            <a:endParaRPr lang="pt-BR" sz="1100" dirty="0"/>
          </a:p>
          <a:p>
            <a:pPr lvl="0"/>
            <a:r>
              <a:rPr lang="pt-BR" sz="1100" dirty="0"/>
              <a:t>LE COADIC, Yves-François. </a:t>
            </a:r>
            <a:r>
              <a:rPr lang="pt-BR" sz="1100" b="1" i="1" dirty="0"/>
              <a:t>A Ciência da Informação.</a:t>
            </a:r>
            <a:r>
              <a:rPr lang="pt-BR" sz="1100" dirty="0"/>
              <a:t> 2. ed. Brasília: </a:t>
            </a:r>
            <a:r>
              <a:rPr lang="pt-BR" sz="1100" dirty="0" err="1"/>
              <a:t>Briquet</a:t>
            </a:r>
            <a:r>
              <a:rPr lang="pt-BR" sz="1100" dirty="0"/>
              <a:t> de Lemos, 2004.</a:t>
            </a:r>
          </a:p>
          <a:p>
            <a:pPr lvl="0"/>
            <a:r>
              <a:rPr lang="pt-BR" sz="1100" dirty="0"/>
              <a:t>TARAPANOFF, K. Planejamento de e para bibliotecas universitárias no Brasil: sua posição </a:t>
            </a:r>
            <a:r>
              <a:rPr lang="pt-BR" sz="1100" dirty="0" err="1"/>
              <a:t>sócio-econômica</a:t>
            </a:r>
            <a:r>
              <a:rPr lang="pt-BR" sz="1100" dirty="0"/>
              <a:t> e estrutural. In: SEMINÁRIO NACIONAL DE BIBLIOTECAS UNIVERSITÁRIAS, 2., 1981, Brasília. </a:t>
            </a:r>
            <a:r>
              <a:rPr lang="pt-BR" sz="1100" b="1" dirty="0"/>
              <a:t>Anais</a:t>
            </a:r>
            <a:r>
              <a:rPr lang="pt-BR" sz="1100" i="1" dirty="0"/>
              <a:t>.</a:t>
            </a:r>
            <a:r>
              <a:rPr lang="pt-BR" sz="1100" dirty="0"/>
              <a:t>.. Brasília: CAPES, 1981. p. 9-35.</a:t>
            </a:r>
          </a:p>
          <a:p>
            <a:pPr lvl="0"/>
            <a:r>
              <a:rPr lang="pt-BR" sz="1100" dirty="0"/>
              <a:t>VALENTIM, Marta Lígia </a:t>
            </a:r>
            <a:r>
              <a:rPr lang="pt-BR" sz="1100" dirty="0" err="1"/>
              <a:t>Pomim</a:t>
            </a:r>
            <a:r>
              <a:rPr lang="pt-BR" sz="1100" dirty="0"/>
              <a:t> (Org.). </a:t>
            </a:r>
            <a:r>
              <a:rPr lang="pt-BR" sz="1100" b="1" i="1" dirty="0"/>
              <a:t>Métodos qualitativos de pesquisa em Ciência da Informação.</a:t>
            </a:r>
            <a:r>
              <a:rPr lang="pt-BR" sz="1100" dirty="0"/>
              <a:t> São Paulo: Polis, 2005a.</a:t>
            </a:r>
          </a:p>
          <a:p>
            <a:pPr lvl="0"/>
            <a:r>
              <a:rPr lang="pt-BR" sz="1100" dirty="0"/>
              <a:t>VERGUEIRO, Waldomiro de Castro Santos. </a:t>
            </a:r>
            <a:r>
              <a:rPr lang="pt-BR" sz="1100" i="1" dirty="0"/>
              <a:t>Desenvolvimento de coleções: uma nova visão para o planejamento de recursos informacionais</a:t>
            </a:r>
            <a:r>
              <a:rPr lang="pt-BR" sz="1100" dirty="0"/>
              <a:t>. </a:t>
            </a:r>
            <a:r>
              <a:rPr lang="pt-BR" sz="1100" b="1" i="1" dirty="0"/>
              <a:t>Ciência da Informação</a:t>
            </a:r>
            <a:r>
              <a:rPr lang="pt-BR" sz="1100" dirty="0"/>
              <a:t>, Brasília, v. 22, n. 1, 1993. Disponível em: &lt;</a:t>
            </a:r>
            <a:r>
              <a:rPr lang="pt-BR" sz="1100" u="sng" dirty="0">
                <a:hlinkClick r:id="rId2"/>
              </a:rPr>
              <a:t>http://revista.ibict.br/index.php/ciinf/article/view/1208/849</a:t>
            </a:r>
            <a:r>
              <a:rPr lang="pt-BR" sz="1100" dirty="0"/>
              <a:t>&gt;. Acesso em: 12 fev. 2011.</a:t>
            </a:r>
          </a:p>
          <a:p>
            <a:pPr lvl="0"/>
            <a:r>
              <a:rPr lang="pt-BR" sz="1100" dirty="0"/>
              <a:t>VERGUEIRO, Waldomiro de Castro Santos. </a:t>
            </a:r>
            <a:r>
              <a:rPr lang="pt-BR" sz="1100" b="1" i="1" dirty="0"/>
              <a:t>Seleção de materiais de informação</a:t>
            </a:r>
            <a:r>
              <a:rPr lang="pt-BR" sz="1100" dirty="0"/>
              <a:t>. 3.ed. Brasília: </a:t>
            </a:r>
            <a:r>
              <a:rPr lang="pt-BR" sz="1100" dirty="0" err="1"/>
              <a:t>Briquet</a:t>
            </a:r>
            <a:r>
              <a:rPr lang="pt-BR" sz="1100" dirty="0"/>
              <a:t> de Lemos, 2010. 120 p</a:t>
            </a:r>
            <a:r>
              <a:rPr lang="pt-BR" sz="1100" dirty="0" smtClean="0"/>
              <a:t>.</a:t>
            </a:r>
            <a:endParaRPr lang="pt-BR" sz="1100" dirty="0"/>
          </a:p>
        </p:txBody>
      </p:sp>
    </p:spTree>
    <p:extLst>
      <p:ext uri="{BB962C8B-B14F-4D97-AF65-F5344CB8AC3E}">
        <p14:creationId xmlns:p14="http://schemas.microsoft.com/office/powerpoint/2010/main" val="111289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Acervamento (Miranda, 2007)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5600" y="1512277"/>
            <a:ext cx="9093199" cy="5029200"/>
          </a:xfrm>
        </p:spPr>
        <p:txBody>
          <a:bodyPr>
            <a:normAutofit lnSpcReduction="10000"/>
          </a:bodyPr>
          <a:lstStyle/>
          <a:p>
            <a:r>
              <a:rPr lang="pt-BR" sz="2400" dirty="0"/>
              <a:t>A denominação acervo/coleção bibliográfica compreende a reunião parcial ou total dos documentos disponibilizados à comunidade, independentemente do suporte ou </a:t>
            </a:r>
            <a:r>
              <a:rPr lang="pt-BR" sz="2400" dirty="0" smtClean="0"/>
              <a:t>formato;</a:t>
            </a:r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*</a:t>
            </a:r>
            <a:r>
              <a:rPr lang="pt-BR" sz="2400" b="1" dirty="0"/>
              <a:t>Acervamento </a:t>
            </a:r>
            <a:r>
              <a:rPr lang="pt-BR" sz="2400" dirty="0"/>
              <a:t>é um neologismo especializado, no sentido de um processo de </a:t>
            </a:r>
            <a:r>
              <a:rPr lang="pt-BR" sz="2400" b="1" dirty="0"/>
              <a:t>formação e desenvolvimento de coleções</a:t>
            </a:r>
            <a:r>
              <a:rPr lang="pt-BR" sz="2400" dirty="0"/>
              <a:t> mediante uma política específica, conforme sugere o sufixo “mento” (de mentar, conceber, idealizar). </a:t>
            </a:r>
          </a:p>
          <a:p>
            <a:endParaRPr lang="pt-BR" sz="2400" dirty="0"/>
          </a:p>
          <a:p>
            <a:pPr>
              <a:buFont typeface="Wingdings" pitchFamily="2" charset="2"/>
              <a:buNone/>
            </a:pPr>
            <a:r>
              <a:rPr lang="pt-BR" sz="2400" dirty="0"/>
              <a:t>	Existe, no entanto, o vocábulo </a:t>
            </a:r>
            <a:r>
              <a:rPr lang="pt-BR" sz="2400" b="1" dirty="0"/>
              <a:t>acervação</a:t>
            </a:r>
            <a:r>
              <a:rPr lang="pt-BR" sz="2400" dirty="0"/>
              <a:t> (ato ou efeito de acervar, de acumular; acervo, acumulação), de uso incomum na esfera biblioteconômica, por sugerir mais uma práxis que uma conceituação.</a:t>
            </a:r>
          </a:p>
          <a:p>
            <a:endParaRPr lang="pt-BR" sz="2800" dirty="0"/>
          </a:p>
          <a:p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375198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Acervamento (Miranda, 2007)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9046" y="1676400"/>
            <a:ext cx="9409723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pt-BR" sz="2400" b="1" dirty="0"/>
              <a:t>“Talvez não se queira uma única resposta, mas é imperiosa uma decisão que oriente o acervamento contínuo da biblioteca, razão da política... </a:t>
            </a:r>
          </a:p>
          <a:p>
            <a:pPr>
              <a:lnSpc>
                <a:spcPct val="90000"/>
              </a:lnSpc>
            </a:pPr>
            <a:endParaRPr lang="pt-BR" sz="2400" b="1" dirty="0"/>
          </a:p>
          <a:p>
            <a:pPr>
              <a:lnSpc>
                <a:spcPct val="90000"/>
              </a:lnSpc>
            </a:pPr>
            <a:r>
              <a:rPr lang="pt-BR" sz="2400" b="1" dirty="0"/>
              <a:t>Requer um crescimento continuado na conformidade dos limites de espaço disponível. </a:t>
            </a:r>
          </a:p>
          <a:p>
            <a:pPr>
              <a:lnSpc>
                <a:spcPct val="90000"/>
              </a:lnSpc>
            </a:pPr>
            <a:endParaRPr lang="pt-BR" sz="2400" b="1" dirty="0"/>
          </a:p>
          <a:p>
            <a:pPr>
              <a:lnSpc>
                <a:spcPct val="90000"/>
              </a:lnSpc>
            </a:pPr>
            <a:r>
              <a:rPr lang="pt-BR" sz="2400" b="1" dirty="0"/>
              <a:t>Toda biblioteca que cresce indiscriminadamente, em algum momento vai enfrentar a situação de esgotamento de sua capacidade de estocamento de acervos....”</a:t>
            </a:r>
          </a:p>
        </p:txBody>
      </p:sp>
    </p:spTree>
    <p:extLst>
      <p:ext uri="{BB962C8B-B14F-4D97-AF65-F5344CB8AC3E}">
        <p14:creationId xmlns:p14="http://schemas.microsoft.com/office/powerpoint/2010/main" val="270389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60584"/>
            <a:ext cx="8030308" cy="4992107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sz="2100" dirty="0"/>
              <a:t>Saber encontrar, selecionar e fazer uso adequado de informações relevantes é primordial para evitar desperdício de tempo dos usuários e de recursos da instituição. </a:t>
            </a:r>
            <a:r>
              <a:rPr lang="pt-BR" sz="2100" dirty="0" smtClean="0"/>
              <a:t>É neste contexto que há necessidade da formação de competências digitais, informacionais e de comunicação;</a:t>
            </a:r>
          </a:p>
          <a:p>
            <a:pPr marL="0" indent="0">
              <a:lnSpc>
                <a:spcPct val="150000"/>
              </a:lnSpc>
              <a:buNone/>
            </a:pPr>
            <a:endParaRPr lang="pt-BR" sz="2100" dirty="0" smtClean="0"/>
          </a:p>
          <a:p>
            <a:pPr>
              <a:lnSpc>
                <a:spcPct val="150000"/>
              </a:lnSpc>
            </a:pPr>
            <a:r>
              <a:rPr lang="pt-BR" sz="2100" b="1" dirty="0"/>
              <a:t>Na prática, as bibliotecas acumulam acervos de forma progressiva e </a:t>
            </a:r>
            <a:r>
              <a:rPr lang="pt-BR" sz="2100" b="1" dirty="0" smtClean="0"/>
              <a:t>exponencial. Outra </a:t>
            </a:r>
            <a:r>
              <a:rPr lang="pt-BR" sz="2100" b="1" dirty="0"/>
              <a:t>medida, mais sofisticada, seria a de determinar um tamanho máximo compatível entre demanda e oferta de serviços</a:t>
            </a:r>
            <a:r>
              <a:rPr lang="pt-BR" sz="2100" b="1" dirty="0" smtClean="0"/>
              <a:t>, constituindo </a:t>
            </a:r>
            <a:r>
              <a:rPr lang="pt-BR" sz="2100" b="1" dirty="0"/>
              <a:t>o conceito prático do “crescimento zero” (à medida que cresce, descarta na mesma proporção). </a:t>
            </a:r>
          </a:p>
          <a:p>
            <a:pPr>
              <a:lnSpc>
                <a:spcPct val="80000"/>
              </a:lnSpc>
            </a:pPr>
            <a:endParaRPr lang="pt-BR" sz="2000" b="1" dirty="0"/>
          </a:p>
          <a:p>
            <a:pPr>
              <a:lnSpc>
                <a:spcPct val="80000"/>
              </a:lnSpc>
            </a:pPr>
            <a:r>
              <a:rPr lang="pt-BR" sz="2000" b="1" dirty="0" smtClean="0"/>
              <a:t>. </a:t>
            </a:r>
            <a:endParaRPr lang="pt-BR" sz="2000" b="1" dirty="0"/>
          </a:p>
          <a:p>
            <a:pPr>
              <a:lnSpc>
                <a:spcPct val="150000"/>
              </a:lnSpc>
            </a:pPr>
            <a:endParaRPr lang="pt-BR" sz="2000" dirty="0" smtClean="0"/>
          </a:p>
          <a:p>
            <a:pPr>
              <a:lnSpc>
                <a:spcPct val="150000"/>
              </a:lnSpc>
            </a:pPr>
            <a:endParaRPr lang="pt-BR" sz="2000" dirty="0"/>
          </a:p>
        </p:txBody>
      </p:sp>
      <p:pic>
        <p:nvPicPr>
          <p:cNvPr id="2050" name="Picture 2" descr="http://www.bce.unb.br/wp-content/uploads/2013/05/foto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846" y="2098431"/>
            <a:ext cx="3737416" cy="2497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60102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43944"/>
            <a:ext cx="8516815" cy="5533019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t-BR" sz="2000" dirty="0"/>
              <a:t>São as bibliotecas universitárias que visam satisfazer as necessidades informacionais dos usuários internos das IES e, neste sentido, têm como objetivo formar e desenvolver coleções adequadas para cada área, bem como promover o acesso ao conhecimento e à informação, auxiliando no cumprimento das finalidades da Universidade. </a:t>
            </a:r>
            <a:r>
              <a:rPr lang="pt-BR" sz="2000" dirty="0" smtClean="0"/>
              <a:t/>
            </a:r>
            <a:br>
              <a:rPr lang="pt-BR" sz="2000" dirty="0" smtClean="0"/>
            </a:b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Fornecer </a:t>
            </a:r>
            <a:r>
              <a:rPr lang="pt-BR" sz="2000" dirty="0"/>
              <a:t>o modelo teórico-metodológico que considere o projeto geral de CI na </a:t>
            </a:r>
            <a:r>
              <a:rPr lang="pt-BR" sz="2000" dirty="0" smtClean="0"/>
              <a:t>UnB;</a:t>
            </a:r>
          </a:p>
          <a:p>
            <a:pPr marL="0" indent="0">
              <a:lnSpc>
                <a:spcPct val="150000"/>
              </a:lnSpc>
              <a:buNone/>
            </a:pPr>
            <a:endParaRPr lang="pt-BR" sz="2000" dirty="0" smtClean="0"/>
          </a:p>
          <a:p>
            <a:pPr>
              <a:lnSpc>
                <a:spcPct val="150000"/>
              </a:lnSpc>
            </a:pPr>
            <a:r>
              <a:rPr lang="pt-BR" sz="2000" dirty="0" smtClean="0"/>
              <a:t>Criar um </a:t>
            </a:r>
            <a:r>
              <a:rPr lang="pt-BR" sz="2000" dirty="0"/>
              <a:t>conjunto de indicadores quantitativos e qualitativos que permitam avaliar as competências requeridas para uma aprendizagem digital e informacional em ambientes tecnológicos: as competências informacionais e a habilidade digital em contextos virtuais.</a:t>
            </a:r>
          </a:p>
        </p:txBody>
      </p:sp>
    </p:spTree>
    <p:extLst>
      <p:ext uri="{BB962C8B-B14F-4D97-AF65-F5344CB8AC3E}">
        <p14:creationId xmlns:p14="http://schemas.microsoft.com/office/powerpoint/2010/main" val="253359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682580"/>
            <a:ext cx="6026239" cy="58212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pt-BR" sz="2400" dirty="0"/>
              <a:t>Mesmo a informação sendo reconhecida como primordial para as organizações, faz-se necessária a adoção de estratégias que além de satisfazer os usuários, </a:t>
            </a:r>
            <a:r>
              <a:rPr lang="pt-BR" sz="2400" dirty="0" smtClean="0"/>
              <a:t>valorizando </a:t>
            </a:r>
            <a:r>
              <a:rPr lang="pt-BR" sz="2400" dirty="0"/>
              <a:t>os serviços e produtos das unidades de informação.</a:t>
            </a:r>
            <a:br>
              <a:rPr lang="pt-BR" sz="2400" dirty="0"/>
            </a:br>
            <a:endParaRPr lang="pt-BR" sz="2400" dirty="0"/>
          </a:p>
          <a:p>
            <a:pPr>
              <a:lnSpc>
                <a:spcPct val="150000"/>
              </a:lnSpc>
            </a:pPr>
            <a:r>
              <a:rPr lang="pt-BR" sz="2400" dirty="0" smtClean="0"/>
              <a:t>As </a:t>
            </a:r>
            <a:r>
              <a:rPr lang="pt-BR" sz="2400" dirty="0"/>
              <a:t>implicações práticas do modelo proposto são relevantes à medida que contribuirão, não só para uma modelagem de constituição de acervos bibliográficos digitais, mas para a valoração das </a:t>
            </a:r>
            <a:r>
              <a:rPr lang="pt-BR" sz="2400" dirty="0" smtClean="0"/>
              <a:t>Bibliotecas;</a:t>
            </a:r>
          </a:p>
          <a:p>
            <a:pPr>
              <a:lnSpc>
                <a:spcPct val="150000"/>
              </a:lnSpc>
            </a:pPr>
            <a:endParaRPr lang="pt-BR" sz="2400" dirty="0"/>
          </a:p>
        </p:txBody>
      </p:sp>
      <p:pic>
        <p:nvPicPr>
          <p:cNvPr id="4098" name="Picture 2" descr="https://scontent-gru1-1.xx.fbcdn.net/hphotos-xaf1/v/t1.0-9/s720x720/541055_506684202711801_1086416618_n.jpg?oh=f685128ca573a317493d81471c4cc61c&amp;oe=562703C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770"/>
            <a:ext cx="51435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8546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64" t="26562" r="18741" b="31771"/>
          <a:stretch/>
        </p:blipFill>
        <p:spPr bwMode="auto">
          <a:xfrm>
            <a:off x="0" y="633045"/>
            <a:ext cx="9226062" cy="5304302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69812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Animaverbivocovisualidade – AV3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8734" y="1397001"/>
            <a:ext cx="9139766" cy="4542762"/>
          </a:xfrm>
        </p:spPr>
        <p:txBody>
          <a:bodyPr>
            <a:noAutofit/>
          </a:bodyPr>
          <a:lstStyle/>
          <a:p>
            <a:r>
              <a:rPr lang="pt-BR" sz="2000" dirty="0" smtClean="0"/>
              <a:t>Nosso alfabeto é </a:t>
            </a:r>
            <a:r>
              <a:rPr lang="pt-BR" sz="2000" b="1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fonético</a:t>
            </a:r>
            <a:r>
              <a:rPr lang="pt-BR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países ocidentais; </a:t>
            </a:r>
          </a:p>
          <a:p>
            <a:r>
              <a:rPr lang="pt-B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orientais, alguns, têm alfabetos </a:t>
            </a:r>
            <a:r>
              <a:rPr lang="pt-BR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ideográficos.</a:t>
            </a:r>
          </a:p>
          <a:p>
            <a:endParaRPr lang="pt-BR" sz="2000" u="sng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ocidente: o registro do conhecimento objetivo (mundo 3), de Karl Popper é primordialmente </a:t>
            </a:r>
            <a:r>
              <a:rPr lang="pt-BR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gramatical</a:t>
            </a: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na literatura de </a:t>
            </a:r>
            <a:r>
              <a:rPr lang="pt-BR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criação</a:t>
            </a: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também na </a:t>
            </a:r>
            <a:r>
              <a:rPr lang="pt-BR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científica.</a:t>
            </a:r>
          </a:p>
          <a:p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Devemos evoluir para um registro multimodal: animaverbivocovisual.</a:t>
            </a:r>
          </a:p>
          <a:p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Verbivocovisual: neologismo criado pelos poetas concretistas/semiologistas Décio Pignatari, Augusto e Haroldo de Campos (1956) – ideogramação a partir da palavra.</a:t>
            </a:r>
          </a:p>
          <a:p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Anima: no duplo sentido de </a:t>
            </a:r>
          </a:p>
          <a:p>
            <a:r>
              <a:rPr lang="pt-BR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alma</a:t>
            </a: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espírito ligado à valores éticos,  metafísicos e subjetivos</a:t>
            </a:r>
          </a:p>
          <a:p>
            <a:r>
              <a:rPr lang="pt-BR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poiesis:</a:t>
            </a:r>
            <a:r>
              <a:rPr lang="pt-BR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criação ligada a valores estéticos, objetivos = exosomáticos, físicos</a:t>
            </a:r>
          </a:p>
          <a:p>
            <a:endParaRPr lang="pt-BR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82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1156</TotalTime>
  <Words>2181</Words>
  <Application>Microsoft Office PowerPoint</Application>
  <PresentationFormat>Personalizar</PresentationFormat>
  <Paragraphs>157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24</vt:i4>
      </vt:variant>
    </vt:vector>
  </HeadingPairs>
  <TitlesOfParts>
    <vt:vector size="25" baseType="lpstr">
      <vt:lpstr>Facetado</vt:lpstr>
      <vt:lpstr>Apresentação do PowerPoint</vt:lpstr>
      <vt:lpstr>INTRODUÇÃO</vt:lpstr>
      <vt:lpstr>Acervamento (Miranda, 2007)</vt:lpstr>
      <vt:lpstr>Acervamento (Miranda, 2007)</vt:lpstr>
      <vt:lpstr>Apresentação do PowerPoint</vt:lpstr>
      <vt:lpstr>Apresentação do PowerPoint</vt:lpstr>
      <vt:lpstr>Apresentação do PowerPoint</vt:lpstr>
      <vt:lpstr>Apresentação do PowerPoint</vt:lpstr>
      <vt:lpstr>Animaverbivocovisualidade – AV3</vt:lpstr>
      <vt:lpstr>AV3 e suas dimensões para o processo de acervamento – ANIMA VERBI VOCO VISUAL</vt:lpstr>
      <vt:lpstr>AV3 e Convergência Tecnológica</vt:lpstr>
      <vt:lpstr>AV3 e Hiperatualização</vt:lpstr>
      <vt:lpstr>AV3 e a Hiperatualização</vt:lpstr>
      <vt:lpstr>AV3 e a Mobilidade</vt:lpstr>
      <vt:lpstr>Mobilidade e o uso dos celulares</vt:lpstr>
      <vt:lpstr>AV3 e Mobilidade</vt:lpstr>
      <vt:lpstr>AV3 e a Ubiquidade</vt:lpstr>
      <vt:lpstr>AV3 e hibridismo</vt:lpstr>
      <vt:lpstr>AV3 e Hibridismo</vt:lpstr>
      <vt:lpstr>AV3 e o hibridismo </vt:lpstr>
      <vt:lpstr>Hibridismo e Complexidade (MORIN)</vt:lpstr>
      <vt:lpstr>RESULTADOS</vt:lpstr>
      <vt:lpstr>Referências Bibliográficas</vt:lpstr>
      <vt:lpstr>REFERÊNCIAS BIBLIOGRÁFICAS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Mônica Peres</dc:creator>
  <cp:lastModifiedBy>Elmira</cp:lastModifiedBy>
  <cp:revision>38</cp:revision>
  <dcterms:created xsi:type="dcterms:W3CDTF">2015-06-24T02:57:30Z</dcterms:created>
  <dcterms:modified xsi:type="dcterms:W3CDTF">2015-06-25T17:31:43Z</dcterms:modified>
</cp:coreProperties>
</file>